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9" d="100"/>
          <a:sy n="99" d="100"/>
        </p:scale>
        <p:origin x="7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da-DK" smtClean="0"/>
              <a:t>Klik for at redigere i master</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32BF3ED6-00A6-40A3-B086-C4795EA7FA47}" type="datetimeFigureOut">
              <a:rPr lang="da-DK" smtClean="0"/>
              <a:t>28-02-2019</a:t>
            </a:fld>
            <a:endParaRPr lang="da-DK"/>
          </a:p>
        </p:txBody>
      </p:sp>
      <p:sp>
        <p:nvSpPr>
          <p:cNvPr id="5" name="Footer Placeholder 4"/>
          <p:cNvSpPr>
            <a:spLocks noGrp="1"/>
          </p:cNvSpPr>
          <p:nvPr>
            <p:ph type="ftr" sz="quarter" idx="11"/>
          </p:nvPr>
        </p:nvSpPr>
        <p:spPr>
          <a:xfrm>
            <a:off x="812805" y="6272785"/>
            <a:ext cx="4745736" cy="365125"/>
          </a:xfrm>
        </p:spPr>
        <p:txBody>
          <a:bodyPr/>
          <a:lstStyle/>
          <a:p>
            <a:endParaRPr lang="da-DK"/>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1F0F1813-48FF-430D-9A90-B9D0B5183952}" type="slidenum">
              <a:rPr lang="da-DK" smtClean="0"/>
              <a:t>‹nr.›</a:t>
            </a:fld>
            <a:endParaRPr lang="da-DK"/>
          </a:p>
        </p:txBody>
      </p:sp>
    </p:spTree>
    <p:extLst>
      <p:ext uri="{BB962C8B-B14F-4D97-AF65-F5344CB8AC3E}">
        <p14:creationId xmlns:p14="http://schemas.microsoft.com/office/powerpoint/2010/main" val="61607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32BF3ED6-00A6-40A3-B086-C4795EA7FA47}" type="datetimeFigureOut">
              <a:rPr lang="da-DK" smtClean="0"/>
              <a:t>28-02-2019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424514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da-DK" smtClean="0"/>
              <a:t>Klik for at redigere i master</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32BF3ED6-00A6-40A3-B086-C4795EA7FA47}" type="datetimeFigureOut">
              <a:rPr lang="da-DK" smtClean="0"/>
              <a:t>28-02-2019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4116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32BF3ED6-00A6-40A3-B086-C4795EA7FA47}" type="datetimeFigureOut">
              <a:rPr lang="da-DK" smtClean="0"/>
              <a:t>28-02-2019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296276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da-DK" smtClean="0"/>
              <a:t>Klik for at redigere i master</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32BF3ED6-00A6-40A3-B086-C4795EA7FA47}" type="datetimeFigureOut">
              <a:rPr lang="da-DK" smtClean="0"/>
              <a:t>28-02-2019</a:t>
            </a:fld>
            <a:endParaRPr lang="da-DK"/>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da-DK"/>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1F0F1813-48FF-430D-9A90-B9D0B5183952}" type="slidenum">
              <a:rPr lang="da-DK" smtClean="0"/>
              <a:t>‹nr.›</a:t>
            </a:fld>
            <a:endParaRPr lang="da-DK"/>
          </a:p>
        </p:txBody>
      </p:sp>
    </p:spTree>
    <p:extLst>
      <p:ext uri="{BB962C8B-B14F-4D97-AF65-F5344CB8AC3E}">
        <p14:creationId xmlns:p14="http://schemas.microsoft.com/office/powerpoint/2010/main" val="334925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32BF3ED6-00A6-40A3-B086-C4795EA7FA47}" type="datetimeFigureOut">
              <a:rPr lang="da-DK" smtClean="0"/>
              <a:t>28-02-2019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220980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smtClean="0"/>
              <a:t>Klik for at redigere i master</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32BF3ED6-00A6-40A3-B086-C4795EA7FA47}" type="datetimeFigureOut">
              <a:rPr lang="da-DK" smtClean="0"/>
              <a:t>28-02-2019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329449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2BF3ED6-00A6-40A3-B086-C4795EA7FA47}" type="datetimeFigureOut">
              <a:rPr lang="da-DK" smtClean="0"/>
              <a:t>28-02-2019</a:t>
            </a:fld>
            <a:endParaRPr lang="da-DK"/>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da-DK"/>
          </a:p>
        </p:txBody>
      </p:sp>
      <p:sp>
        <p:nvSpPr>
          <p:cNvPr id="5" name="Slide Number Placeholder 4"/>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164522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3ED6-00A6-40A3-B086-C4795EA7FA47}" type="datetimeFigureOut">
              <a:rPr lang="da-DK" smtClean="0"/>
              <a:t>28-02-2019</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420349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da-DK" smtClean="0"/>
              <a:t>Klik for at redigere i master</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32BF3ED6-00A6-40A3-B086-C4795EA7FA47}" type="datetimeFigureOut">
              <a:rPr lang="da-DK" smtClean="0"/>
              <a:t>28-02-2019</a:t>
            </a:fld>
            <a:endParaRPr lang="da-DK"/>
          </a:p>
        </p:txBody>
      </p:sp>
      <p:sp>
        <p:nvSpPr>
          <p:cNvPr id="10" name="Footer Placeholder 9"/>
          <p:cNvSpPr>
            <a:spLocks noGrp="1"/>
          </p:cNvSpPr>
          <p:nvPr>
            <p:ph type="ftr" sz="quarter" idx="11"/>
          </p:nvPr>
        </p:nvSpPr>
        <p:spPr/>
        <p:txBody>
          <a:bodyPr/>
          <a:lstStyle/>
          <a:p>
            <a:endParaRPr lang="da-DK"/>
          </a:p>
        </p:txBody>
      </p:sp>
      <p:sp>
        <p:nvSpPr>
          <p:cNvPr id="11" name="Slide Number Placeholder 10"/>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362995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2BF3ED6-00A6-40A3-B086-C4795EA7FA47}" type="datetimeFigureOut">
              <a:rPr lang="da-DK" smtClean="0"/>
              <a:t>28-02-2019</a:t>
            </a:fld>
            <a:endParaRPr lang="da-DK"/>
          </a:p>
        </p:txBody>
      </p:sp>
      <p:sp>
        <p:nvSpPr>
          <p:cNvPr id="10" name="Slide Number Placeholder 9"/>
          <p:cNvSpPr>
            <a:spLocks noGrp="1"/>
          </p:cNvSpPr>
          <p:nvPr>
            <p:ph type="sldNum" sz="quarter" idx="12"/>
          </p:nvPr>
        </p:nvSpPr>
        <p:spPr/>
        <p:txBody>
          <a:bodyPr/>
          <a:lstStyle/>
          <a:p>
            <a:fld id="{1F0F1813-48FF-430D-9A90-B9D0B5183952}" type="slidenum">
              <a:rPr lang="da-DK" smtClean="0"/>
              <a:t>‹nr.›</a:t>
            </a:fld>
            <a:endParaRPr lang="da-DK"/>
          </a:p>
        </p:txBody>
      </p:sp>
    </p:spTree>
    <p:extLst>
      <p:ext uri="{BB962C8B-B14F-4D97-AF65-F5344CB8AC3E}">
        <p14:creationId xmlns:p14="http://schemas.microsoft.com/office/powerpoint/2010/main" val="134553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32BF3ED6-00A6-40A3-B086-C4795EA7FA47}" type="datetimeFigureOut">
              <a:rPr lang="da-DK" smtClean="0"/>
              <a:t>28-02-2019</a:t>
            </a:fld>
            <a:endParaRPr lang="da-DK"/>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da-DK"/>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1F0F1813-48FF-430D-9A90-B9D0B5183952}" type="slidenum">
              <a:rPr lang="da-DK" smtClean="0"/>
              <a:t>‹nr.›</a:t>
            </a:fld>
            <a:endParaRPr lang="da-DK"/>
          </a:p>
        </p:txBody>
      </p:sp>
    </p:spTree>
    <p:extLst>
      <p:ext uri="{BB962C8B-B14F-4D97-AF65-F5344CB8AC3E}">
        <p14:creationId xmlns:p14="http://schemas.microsoft.com/office/powerpoint/2010/main" val="615400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4400" b="1" dirty="0"/>
              <a:t>Hvad sker der med universiteterne?</a:t>
            </a:r>
            <a:br>
              <a:rPr lang="da-DK" sz="4400" b="1" dirty="0"/>
            </a:br>
            <a:r>
              <a:rPr lang="da-DK" sz="3600" b="1" dirty="0" smtClean="0"/>
              <a:t>Afskedsforelæsning</a:t>
            </a:r>
            <a:br>
              <a:rPr lang="da-DK" sz="3600" b="1" dirty="0" smtClean="0"/>
            </a:br>
            <a:r>
              <a:rPr lang="da-DK" sz="3600" b="1" dirty="0" smtClean="0"/>
              <a:t>1</a:t>
            </a:r>
            <a:r>
              <a:rPr lang="da-DK" sz="3600" b="1" dirty="0"/>
              <a:t>. marts 2019</a:t>
            </a:r>
            <a:br>
              <a:rPr lang="da-DK" sz="3600" b="1" dirty="0"/>
            </a:br>
            <a:endParaRPr lang="da-DK" sz="3600" b="1" dirty="0"/>
          </a:p>
        </p:txBody>
      </p:sp>
      <p:sp>
        <p:nvSpPr>
          <p:cNvPr id="3" name="Undertitel 2"/>
          <p:cNvSpPr>
            <a:spLocks noGrp="1"/>
          </p:cNvSpPr>
          <p:nvPr>
            <p:ph type="subTitle" idx="1"/>
          </p:nvPr>
        </p:nvSpPr>
        <p:spPr/>
        <p:txBody>
          <a:bodyPr>
            <a:normAutofit fontScale="85000" lnSpcReduction="20000"/>
          </a:bodyPr>
          <a:lstStyle/>
          <a:p>
            <a:r>
              <a:rPr lang="da-DK" dirty="0"/>
              <a:t/>
            </a:r>
            <a:br>
              <a:rPr lang="da-DK" dirty="0"/>
            </a:br>
            <a:r>
              <a:rPr lang="da-DK" dirty="0"/>
              <a:t>Palle </a:t>
            </a:r>
            <a:r>
              <a:rPr lang="da-DK" dirty="0" smtClean="0"/>
              <a:t>Rasmussen</a:t>
            </a:r>
          </a:p>
          <a:p>
            <a:r>
              <a:rPr lang="da-DK" dirty="0" smtClean="0"/>
              <a:t>Institut for Læring og Filosofi</a:t>
            </a:r>
          </a:p>
          <a:p>
            <a:r>
              <a:rPr lang="da-DK" dirty="0" smtClean="0"/>
              <a:t>Aalborg Universitet</a:t>
            </a:r>
            <a:endParaRPr lang="da-DK" dirty="0"/>
          </a:p>
        </p:txBody>
      </p:sp>
    </p:spTree>
    <p:extLst>
      <p:ext uri="{BB962C8B-B14F-4D97-AF65-F5344CB8AC3E}">
        <p14:creationId xmlns:p14="http://schemas.microsoft.com/office/powerpoint/2010/main" val="147209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Universiteters handlekompetence</a:t>
            </a:r>
            <a:endParaRPr lang="da-DK" dirty="0"/>
          </a:p>
        </p:txBody>
      </p:sp>
      <p:sp>
        <p:nvSpPr>
          <p:cNvPr id="3" name="Pladsholder til indhold 2"/>
          <p:cNvSpPr>
            <a:spLocks noGrp="1"/>
          </p:cNvSpPr>
          <p:nvPr>
            <p:ph idx="1"/>
          </p:nvPr>
        </p:nvSpPr>
        <p:spPr/>
        <p:txBody>
          <a:bodyPr>
            <a:normAutofit/>
          </a:bodyPr>
          <a:lstStyle/>
          <a:p>
            <a:r>
              <a:rPr lang="da-DK" dirty="0"/>
              <a:t>Hvad er mulighederne for at opretholde og videreudvikle de kvaliteter, som den Humboldtske model stadig kan bidrage med? </a:t>
            </a:r>
            <a:endParaRPr lang="da-DK" dirty="0" smtClean="0"/>
          </a:p>
          <a:p>
            <a:r>
              <a:rPr lang="da-DK" dirty="0" smtClean="0"/>
              <a:t>Statens politisk-administrative </a:t>
            </a:r>
            <a:r>
              <a:rPr lang="da-DK" dirty="0"/>
              <a:t>regulering af universiteternes virksomhed </a:t>
            </a:r>
            <a:r>
              <a:rPr lang="da-DK" dirty="0" smtClean="0"/>
              <a:t>må </a:t>
            </a:r>
            <a:r>
              <a:rPr lang="da-DK" dirty="0" err="1" smtClean="0"/>
              <a:t>indtænke</a:t>
            </a:r>
            <a:r>
              <a:rPr lang="da-DK" dirty="0" smtClean="0"/>
              <a:t> </a:t>
            </a:r>
            <a:r>
              <a:rPr lang="da-DK" dirty="0"/>
              <a:t>og </a:t>
            </a:r>
            <a:r>
              <a:rPr lang="da-DK" dirty="0" smtClean="0"/>
              <a:t>tage </a:t>
            </a:r>
            <a:r>
              <a:rPr lang="da-DK" dirty="0"/>
              <a:t>højde for kvaliteterne. </a:t>
            </a:r>
            <a:endParaRPr lang="da-DK" dirty="0" smtClean="0"/>
          </a:p>
          <a:p>
            <a:r>
              <a:rPr lang="da-DK" dirty="0"/>
              <a:t>U</a:t>
            </a:r>
            <a:r>
              <a:rPr lang="da-DK" dirty="0" smtClean="0"/>
              <a:t>niversiteterne må selv </a:t>
            </a:r>
            <a:r>
              <a:rPr lang="da-DK" dirty="0"/>
              <a:t>som institutioner </a:t>
            </a:r>
            <a:r>
              <a:rPr lang="da-DK" dirty="0" smtClean="0"/>
              <a:t>satse </a:t>
            </a:r>
            <a:r>
              <a:rPr lang="da-DK" dirty="0"/>
              <a:t>på og </a:t>
            </a:r>
            <a:r>
              <a:rPr lang="da-DK" dirty="0" smtClean="0"/>
              <a:t>opbygge kraft </a:t>
            </a:r>
            <a:r>
              <a:rPr lang="da-DK" dirty="0"/>
              <a:t>til at opretholde og udvikle </a:t>
            </a:r>
            <a:r>
              <a:rPr lang="da-DK" dirty="0" smtClean="0"/>
              <a:t>kvaliteterne</a:t>
            </a:r>
          </a:p>
          <a:p>
            <a:r>
              <a:rPr lang="da-DK" dirty="0" smtClean="0"/>
              <a:t>Universiteter som politiske aktører</a:t>
            </a:r>
            <a:endParaRPr lang="da-DK" dirty="0"/>
          </a:p>
        </p:txBody>
      </p:sp>
    </p:spTree>
    <p:extLst>
      <p:ext uri="{BB962C8B-B14F-4D97-AF65-F5344CB8AC3E}">
        <p14:creationId xmlns:p14="http://schemas.microsoft.com/office/powerpoint/2010/main" val="4269073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Interne strukturer og processer</a:t>
            </a:r>
            <a:endParaRPr lang="da-DK" dirty="0"/>
          </a:p>
        </p:txBody>
      </p:sp>
      <p:sp>
        <p:nvSpPr>
          <p:cNvPr id="3" name="Pladsholder til indhold 2"/>
          <p:cNvSpPr>
            <a:spLocks noGrp="1"/>
          </p:cNvSpPr>
          <p:nvPr>
            <p:ph idx="1"/>
          </p:nvPr>
        </p:nvSpPr>
        <p:spPr/>
        <p:txBody>
          <a:bodyPr>
            <a:normAutofit lnSpcReduction="10000"/>
          </a:bodyPr>
          <a:lstStyle/>
          <a:p>
            <a:r>
              <a:rPr lang="da-DK" dirty="0"/>
              <a:t>Universiteters styrke og kompetence til som politiske aktører at forfølge deres særlige kvaliteter afhænger af de interne strukturer og </a:t>
            </a:r>
            <a:r>
              <a:rPr lang="da-DK" dirty="0" smtClean="0"/>
              <a:t>processer </a:t>
            </a:r>
            <a:endParaRPr lang="da-DK" dirty="0" smtClean="0"/>
          </a:p>
          <a:p>
            <a:r>
              <a:rPr lang="da-DK" dirty="0" smtClean="0"/>
              <a:t>Fra 1970-styrelseslov over 1992-universitetslov til 2004 universitetslov</a:t>
            </a:r>
          </a:p>
          <a:p>
            <a:r>
              <a:rPr lang="da-DK" dirty="0"/>
              <a:t>Alle væsentlige beslutninger diskuteres og træffes i snævre forsamlinger af </a:t>
            </a:r>
            <a:r>
              <a:rPr lang="da-DK" dirty="0" smtClean="0"/>
              <a:t>ledere </a:t>
            </a:r>
          </a:p>
          <a:p>
            <a:r>
              <a:rPr lang="da-DK" dirty="0" smtClean="0"/>
              <a:t>Medarbejdernes deltagelse </a:t>
            </a:r>
            <a:r>
              <a:rPr lang="da-DK" dirty="0"/>
              <a:t>i diskussioner om strategi og principper for forskning og uddannelse </a:t>
            </a:r>
            <a:r>
              <a:rPr lang="da-DK" dirty="0" smtClean="0"/>
              <a:t>er </a:t>
            </a:r>
            <a:r>
              <a:rPr lang="da-DK" dirty="0"/>
              <a:t>skrumpet til meget </a:t>
            </a:r>
            <a:r>
              <a:rPr lang="da-DK" dirty="0" smtClean="0"/>
              <a:t>lidt</a:t>
            </a:r>
          </a:p>
          <a:p>
            <a:r>
              <a:rPr lang="da-DK" dirty="0"/>
              <a:t>S</a:t>
            </a:r>
            <a:r>
              <a:rPr lang="da-DK" dirty="0" smtClean="0"/>
              <a:t>kyldes </a:t>
            </a:r>
            <a:r>
              <a:rPr lang="da-DK" dirty="0"/>
              <a:t>ikke </a:t>
            </a:r>
            <a:r>
              <a:rPr lang="da-DK" dirty="0" smtClean="0"/>
              <a:t>mangel </a:t>
            </a:r>
            <a:r>
              <a:rPr lang="da-DK" dirty="0"/>
              <a:t>på information, </a:t>
            </a:r>
            <a:r>
              <a:rPr lang="da-DK" dirty="0" smtClean="0"/>
              <a:t>men mangel på mulighed </a:t>
            </a:r>
            <a:r>
              <a:rPr lang="da-DK" dirty="0"/>
              <a:t>for at bruge informationen </a:t>
            </a:r>
            <a:r>
              <a:rPr lang="da-DK" dirty="0" smtClean="0"/>
              <a:t>aktivt til </a:t>
            </a:r>
            <a:r>
              <a:rPr lang="da-DK" dirty="0"/>
              <a:t>at bidrage til strategier og </a:t>
            </a:r>
            <a:r>
              <a:rPr lang="da-DK" dirty="0" smtClean="0"/>
              <a:t>beslutninger</a:t>
            </a:r>
            <a:endParaRPr lang="da-DK" dirty="0"/>
          </a:p>
        </p:txBody>
      </p:sp>
    </p:spTree>
    <p:extLst>
      <p:ext uri="{BB962C8B-B14F-4D97-AF65-F5344CB8AC3E}">
        <p14:creationId xmlns:p14="http://schemas.microsoft.com/office/powerpoint/2010/main" val="109318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Aktuelle eksempler</a:t>
            </a:r>
            <a:endParaRPr lang="da-DK" dirty="0"/>
          </a:p>
        </p:txBody>
      </p:sp>
      <p:sp>
        <p:nvSpPr>
          <p:cNvPr id="3" name="Pladsholder til indhold 2"/>
          <p:cNvSpPr>
            <a:spLocks noGrp="1"/>
          </p:cNvSpPr>
          <p:nvPr>
            <p:ph idx="1"/>
          </p:nvPr>
        </p:nvSpPr>
        <p:spPr/>
        <p:txBody>
          <a:bodyPr/>
          <a:lstStyle/>
          <a:p>
            <a:pPr marL="0" indent="0">
              <a:buNone/>
            </a:pPr>
            <a:r>
              <a:rPr lang="da-DK" dirty="0" smtClean="0"/>
              <a:t>Besparelser og afskedigelser på Aalborg Universitet:</a:t>
            </a:r>
          </a:p>
          <a:p>
            <a:r>
              <a:rPr lang="da-DK" dirty="0" smtClean="0"/>
              <a:t>Ny intern budgetmodel, begrundet i hjemtag, forværrer situationen på samfundsvidenskab og humaniora</a:t>
            </a:r>
          </a:p>
          <a:p>
            <a:r>
              <a:rPr lang="da-DK" dirty="0" smtClean="0"/>
              <a:t>Organisationsændring på humaniora og samfundsvidenskab: væk fra </a:t>
            </a:r>
            <a:r>
              <a:rPr lang="da-DK" dirty="0" err="1" smtClean="0"/>
              <a:t>tværfakultære</a:t>
            </a:r>
            <a:r>
              <a:rPr lang="da-DK" dirty="0" smtClean="0"/>
              <a:t> institutter</a:t>
            </a:r>
          </a:p>
          <a:p>
            <a:pPr marL="0" indent="0">
              <a:buNone/>
            </a:pPr>
            <a:r>
              <a:rPr lang="da-DK" dirty="0"/>
              <a:t>U</a:t>
            </a:r>
            <a:r>
              <a:rPr lang="da-DK" dirty="0" smtClean="0"/>
              <a:t>niversitetsloven </a:t>
            </a:r>
            <a:r>
              <a:rPr lang="da-DK" dirty="0"/>
              <a:t>og institutionskonkurrencen retter strategiske diskussioner indad mod snævre kredse af ledere</a:t>
            </a:r>
          </a:p>
        </p:txBody>
      </p:sp>
    </p:spTree>
    <p:extLst>
      <p:ext uri="{BB962C8B-B14F-4D97-AF65-F5344CB8AC3E}">
        <p14:creationId xmlns:p14="http://schemas.microsoft.com/office/powerpoint/2010/main" val="412829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Besindelse med lidt Humboldt</a:t>
            </a:r>
            <a:endParaRPr lang="da-DK" dirty="0"/>
          </a:p>
        </p:txBody>
      </p:sp>
      <p:sp>
        <p:nvSpPr>
          <p:cNvPr id="3" name="Pladsholder til indhold 2"/>
          <p:cNvSpPr>
            <a:spLocks noGrp="1"/>
          </p:cNvSpPr>
          <p:nvPr>
            <p:ph idx="1"/>
          </p:nvPr>
        </p:nvSpPr>
        <p:spPr/>
        <p:txBody>
          <a:bodyPr>
            <a:normAutofit/>
          </a:bodyPr>
          <a:lstStyle/>
          <a:p>
            <a:pPr marL="0" indent="0">
              <a:spcBef>
                <a:spcPts val="600"/>
              </a:spcBef>
              <a:buNone/>
            </a:pPr>
            <a:r>
              <a:rPr lang="da-DK" dirty="0" smtClean="0"/>
              <a:t>Fortsat frugtbare principper i Humboldt-model:</a:t>
            </a:r>
          </a:p>
          <a:p>
            <a:pPr>
              <a:spcBef>
                <a:spcPts val="600"/>
              </a:spcBef>
            </a:pPr>
            <a:r>
              <a:rPr lang="da-DK" dirty="0"/>
              <a:t>S</a:t>
            </a:r>
            <a:r>
              <a:rPr lang="da-DK" dirty="0" smtClean="0"/>
              <a:t>ammenhæng </a:t>
            </a:r>
            <a:r>
              <a:rPr lang="da-DK" dirty="0"/>
              <a:t>mellem forskning og </a:t>
            </a:r>
            <a:r>
              <a:rPr lang="da-DK" dirty="0" smtClean="0"/>
              <a:t>undervisning</a:t>
            </a:r>
          </a:p>
          <a:p>
            <a:pPr>
              <a:spcBef>
                <a:spcPts val="600"/>
              </a:spcBef>
            </a:pPr>
            <a:r>
              <a:rPr lang="da-DK" dirty="0"/>
              <a:t>S</a:t>
            </a:r>
            <a:r>
              <a:rPr lang="da-DK" dirty="0" smtClean="0"/>
              <a:t>andhedssøgende </a:t>
            </a:r>
            <a:r>
              <a:rPr lang="da-DK" dirty="0"/>
              <a:t>videnskab kræver en vis grad af frirum og </a:t>
            </a:r>
            <a:r>
              <a:rPr lang="da-DK" dirty="0" smtClean="0"/>
              <a:t>selvbestemmelse</a:t>
            </a:r>
          </a:p>
          <a:p>
            <a:pPr>
              <a:spcBef>
                <a:spcPts val="600"/>
              </a:spcBef>
            </a:pPr>
            <a:r>
              <a:rPr lang="da-DK" dirty="0"/>
              <a:t>S</a:t>
            </a:r>
            <a:r>
              <a:rPr lang="da-DK" dirty="0" smtClean="0"/>
              <a:t>tuderende kan </a:t>
            </a:r>
            <a:r>
              <a:rPr lang="da-DK" dirty="0"/>
              <a:t>og skal bidrage til </a:t>
            </a:r>
            <a:r>
              <a:rPr lang="da-DK" dirty="0" err="1" smtClean="0"/>
              <a:t>vidensproduktionen</a:t>
            </a:r>
            <a:endParaRPr lang="da-DK" dirty="0" smtClean="0"/>
          </a:p>
          <a:p>
            <a:pPr>
              <a:spcBef>
                <a:spcPts val="600"/>
              </a:spcBef>
            </a:pPr>
            <a:endParaRPr lang="da-DK" dirty="0" smtClean="0"/>
          </a:p>
          <a:p>
            <a:pPr marL="0" indent="0">
              <a:spcBef>
                <a:spcPts val="600"/>
              </a:spcBef>
              <a:buNone/>
            </a:pPr>
            <a:r>
              <a:rPr lang="da-DK" dirty="0" smtClean="0"/>
              <a:t>Genetablere sammenhæng </a:t>
            </a:r>
            <a:r>
              <a:rPr lang="da-DK" dirty="0"/>
              <a:t>mellem </a:t>
            </a:r>
            <a:r>
              <a:rPr lang="da-DK" dirty="0" smtClean="0"/>
              <a:t>disse </a:t>
            </a:r>
            <a:r>
              <a:rPr lang="da-DK" dirty="0"/>
              <a:t>positive potentialer i Humboldtske model og engagementet </a:t>
            </a:r>
            <a:r>
              <a:rPr lang="da-DK" dirty="0" smtClean="0"/>
              <a:t>hos medarbejdere </a:t>
            </a:r>
            <a:r>
              <a:rPr lang="da-DK" dirty="0"/>
              <a:t>og </a:t>
            </a:r>
            <a:r>
              <a:rPr lang="da-DK" dirty="0" smtClean="0"/>
              <a:t>studerende</a:t>
            </a:r>
          </a:p>
          <a:p>
            <a:pPr>
              <a:spcBef>
                <a:spcPts val="600"/>
              </a:spcBef>
            </a:pPr>
            <a:r>
              <a:rPr lang="da-DK" dirty="0" smtClean="0"/>
              <a:t>Bryde med vækst- og konkurrencetænkningen</a:t>
            </a:r>
          </a:p>
          <a:p>
            <a:pPr>
              <a:spcBef>
                <a:spcPts val="600"/>
              </a:spcBef>
            </a:pPr>
            <a:r>
              <a:rPr lang="da-DK" dirty="0" smtClean="0"/>
              <a:t>Genopbygge medarbejderindflydelse</a:t>
            </a:r>
            <a:endParaRPr lang="da-DK" dirty="0"/>
          </a:p>
        </p:txBody>
      </p:sp>
    </p:spTree>
    <p:extLst>
      <p:ext uri="{BB962C8B-B14F-4D97-AF65-F5344CB8AC3E}">
        <p14:creationId xmlns:p14="http://schemas.microsoft.com/office/powerpoint/2010/main" val="226699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a:t>
            </a:r>
            <a:endParaRPr lang="da-DK" dirty="0"/>
          </a:p>
        </p:txBody>
      </p:sp>
      <p:sp>
        <p:nvSpPr>
          <p:cNvPr id="3" name="Pladsholder til indhold 2"/>
          <p:cNvSpPr>
            <a:spLocks noGrp="1"/>
          </p:cNvSpPr>
          <p:nvPr>
            <p:ph idx="1"/>
          </p:nvPr>
        </p:nvSpPr>
        <p:spPr/>
        <p:txBody>
          <a:bodyPr/>
          <a:lstStyle/>
          <a:p>
            <a:pPr marL="514350" indent="-514350">
              <a:buAutoNum type="arabicPeriod"/>
            </a:pPr>
            <a:r>
              <a:rPr lang="da-DK" dirty="0" smtClean="0"/>
              <a:t>Hvad </a:t>
            </a:r>
            <a:r>
              <a:rPr lang="da-DK" dirty="0"/>
              <a:t>er et universitet</a:t>
            </a:r>
            <a:r>
              <a:rPr lang="da-DK" dirty="0" smtClean="0"/>
              <a:t>?</a:t>
            </a:r>
          </a:p>
          <a:p>
            <a:pPr marL="514350" indent="-514350">
              <a:buAutoNum type="arabicPeriod"/>
            </a:pPr>
            <a:r>
              <a:rPr lang="da-DK" dirty="0" smtClean="0"/>
              <a:t>Universiteternes </a:t>
            </a:r>
            <a:r>
              <a:rPr lang="da-DK" dirty="0"/>
              <a:t>samfundsopgaver: Arbejdsmarked og </a:t>
            </a:r>
            <a:r>
              <a:rPr lang="da-DK" dirty="0" err="1" smtClean="0"/>
              <a:t>vidensefterspørgsel</a:t>
            </a:r>
            <a:endParaRPr lang="da-DK" dirty="0" smtClean="0"/>
          </a:p>
          <a:p>
            <a:pPr marL="514350" indent="-514350">
              <a:buAutoNum type="arabicPeriod"/>
            </a:pPr>
            <a:r>
              <a:rPr lang="da-DK" dirty="0" smtClean="0"/>
              <a:t>Institutionelle </a:t>
            </a:r>
            <a:r>
              <a:rPr lang="da-DK" dirty="0"/>
              <a:t>og politiske </a:t>
            </a:r>
            <a:r>
              <a:rPr lang="da-DK" dirty="0" smtClean="0"/>
              <a:t>rammer</a:t>
            </a:r>
          </a:p>
          <a:p>
            <a:pPr marL="514350" indent="-514350">
              <a:buAutoNum type="arabicPeriod"/>
            </a:pPr>
            <a:r>
              <a:rPr lang="da-DK" dirty="0" smtClean="0"/>
              <a:t>Universiteters handlekompetence</a:t>
            </a:r>
          </a:p>
          <a:p>
            <a:pPr marL="514350" indent="-514350">
              <a:buAutoNum type="arabicPeriod"/>
            </a:pPr>
            <a:r>
              <a:rPr lang="da-DK" dirty="0" smtClean="0"/>
              <a:t>Besindelse </a:t>
            </a:r>
            <a:r>
              <a:rPr lang="da-DK" dirty="0"/>
              <a:t>med lidt Humboldt</a:t>
            </a:r>
          </a:p>
        </p:txBody>
      </p:sp>
    </p:spTree>
    <p:extLst>
      <p:ext uri="{BB962C8B-B14F-4D97-AF65-F5344CB8AC3E}">
        <p14:creationId xmlns:p14="http://schemas.microsoft.com/office/powerpoint/2010/main" val="80626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Det </a:t>
            </a:r>
            <a:r>
              <a:rPr lang="da-DK" dirty="0"/>
              <a:t>H</a:t>
            </a:r>
            <a:r>
              <a:rPr lang="da-DK" dirty="0" smtClean="0"/>
              <a:t>umboldtske universitet</a:t>
            </a:r>
            <a:endParaRPr lang="da-DK" dirty="0"/>
          </a:p>
        </p:txBody>
      </p:sp>
      <p:pic>
        <p:nvPicPr>
          <p:cNvPr id="4" name="Pladsholder til ind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4610" y="1450240"/>
            <a:ext cx="6362839" cy="4241892"/>
          </a:xfrm>
        </p:spPr>
      </p:pic>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9419" y="1450240"/>
            <a:ext cx="2251692" cy="2939027"/>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3021091"/>
            <a:ext cx="2515872" cy="3189695"/>
          </a:xfrm>
          <a:prstGeom prst="rect">
            <a:avLst/>
          </a:prstGeom>
        </p:spPr>
      </p:pic>
    </p:spTree>
    <p:extLst>
      <p:ext uri="{BB962C8B-B14F-4D97-AF65-F5344CB8AC3E}">
        <p14:creationId xmlns:p14="http://schemas.microsoft.com/office/powerpoint/2010/main" val="77798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Humboldts model og nutidens universiteter</a:t>
            </a:r>
            <a:endParaRPr lang="da-DK" dirty="0"/>
          </a:p>
        </p:txBody>
      </p:sp>
      <p:sp>
        <p:nvSpPr>
          <p:cNvPr id="3" name="Pladsholder til indhold 2"/>
          <p:cNvSpPr>
            <a:spLocks noGrp="1"/>
          </p:cNvSpPr>
          <p:nvPr>
            <p:ph idx="1"/>
          </p:nvPr>
        </p:nvSpPr>
        <p:spPr/>
        <p:txBody>
          <a:bodyPr>
            <a:normAutofit/>
          </a:bodyPr>
          <a:lstStyle/>
          <a:p>
            <a:pPr marL="0" indent="0">
              <a:buNone/>
            </a:pPr>
            <a:r>
              <a:rPr lang="da-DK" dirty="0" smtClean="0"/>
              <a:t>Forskelle</a:t>
            </a:r>
          </a:p>
          <a:p>
            <a:r>
              <a:rPr lang="da-DK" dirty="0" smtClean="0"/>
              <a:t>Filosofiens marginale position</a:t>
            </a:r>
          </a:p>
          <a:p>
            <a:r>
              <a:rPr lang="da-DK" dirty="0" smtClean="0"/>
              <a:t>Masseuniversiteter</a:t>
            </a:r>
          </a:p>
          <a:p>
            <a:r>
              <a:rPr lang="da-DK" dirty="0" smtClean="0"/>
              <a:t>Styring af uddannelses- og </a:t>
            </a:r>
            <a:r>
              <a:rPr lang="da-DK" dirty="0" err="1" smtClean="0"/>
              <a:t>vidensindsats</a:t>
            </a:r>
            <a:endParaRPr lang="da-DK" dirty="0" smtClean="0"/>
          </a:p>
          <a:p>
            <a:pPr marL="0" indent="0">
              <a:buNone/>
            </a:pPr>
            <a:endParaRPr lang="da-DK" smtClean="0"/>
          </a:p>
          <a:p>
            <a:pPr marL="0" indent="0">
              <a:buNone/>
            </a:pPr>
            <a:r>
              <a:rPr lang="da-DK" smtClean="0"/>
              <a:t>Ligheder</a:t>
            </a:r>
            <a:endParaRPr lang="da-DK" dirty="0" smtClean="0"/>
          </a:p>
          <a:p>
            <a:r>
              <a:rPr lang="da-DK" dirty="0" smtClean="0"/>
              <a:t>Sammenhæng mellem undervisning og forskning</a:t>
            </a:r>
          </a:p>
          <a:p>
            <a:r>
              <a:rPr lang="da-DK" dirty="0" smtClean="0"/>
              <a:t>Studerende med i </a:t>
            </a:r>
            <a:r>
              <a:rPr lang="da-DK" dirty="0" err="1" smtClean="0"/>
              <a:t>vidensproduktion</a:t>
            </a:r>
            <a:endParaRPr lang="da-DK" dirty="0" smtClean="0"/>
          </a:p>
          <a:p>
            <a:r>
              <a:rPr lang="da-DK" dirty="0" smtClean="0"/>
              <a:t>Forskningsfrihed</a:t>
            </a:r>
            <a:endParaRPr lang="da-DK" dirty="0"/>
          </a:p>
        </p:txBody>
      </p:sp>
    </p:spTree>
    <p:extLst>
      <p:ext uri="{BB962C8B-B14F-4D97-AF65-F5344CB8AC3E}">
        <p14:creationId xmlns:p14="http://schemas.microsoft.com/office/powerpoint/2010/main" val="379442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smtClean="0"/>
              <a:t>Habermas om universitetets bidrag</a:t>
            </a:r>
            <a:endParaRPr lang="da-DK" sz="4000" dirty="0"/>
          </a:p>
        </p:txBody>
      </p:sp>
      <p:sp>
        <p:nvSpPr>
          <p:cNvPr id="3" name="Pladsholder til indhold 2"/>
          <p:cNvSpPr>
            <a:spLocks noGrp="1"/>
          </p:cNvSpPr>
          <p:nvPr>
            <p:ph idx="1"/>
          </p:nvPr>
        </p:nvSpPr>
        <p:spPr/>
        <p:txBody>
          <a:bodyPr>
            <a:normAutofit/>
          </a:bodyPr>
          <a:lstStyle/>
          <a:p>
            <a:pPr marL="0" indent="0">
              <a:buNone/>
            </a:pPr>
            <a:r>
              <a:rPr lang="da-DK" dirty="0"/>
              <a:t>Nu som før har læreprocesserne på universitetet ikke kun forbindelse til økonomien og forvaltningen, men også til reproduktionen af livsverdenen. Universitetet giver:</a:t>
            </a:r>
          </a:p>
          <a:p>
            <a:pPr lvl="0"/>
            <a:r>
              <a:rPr lang="da-DK" dirty="0"/>
              <a:t>ikke kun erhvervsuddannelse, men også indføring i den videnskabelige tænkemåde.</a:t>
            </a:r>
          </a:p>
          <a:p>
            <a:pPr lvl="0"/>
            <a:r>
              <a:rPr lang="da-DK" dirty="0"/>
              <a:t>ikke kun ekspertviden, men fagligt begrundede vurderinger af nutiden </a:t>
            </a:r>
          </a:p>
          <a:p>
            <a:pPr lvl="0"/>
            <a:r>
              <a:rPr lang="da-DK" dirty="0"/>
              <a:t>ikke kun metodeovervejelser, men også bidrag til videnskabernes selvforståelse som led i hele kulturen.</a:t>
            </a:r>
          </a:p>
          <a:p>
            <a:pPr marL="0" indent="0">
              <a:buNone/>
            </a:pPr>
            <a:endParaRPr lang="da-DK" dirty="0"/>
          </a:p>
        </p:txBody>
      </p:sp>
    </p:spTree>
    <p:extLst>
      <p:ext uri="{BB962C8B-B14F-4D97-AF65-F5344CB8AC3E}">
        <p14:creationId xmlns:p14="http://schemas.microsoft.com/office/powerpoint/2010/main" val="186058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Uddannelse og arbejdsmarked</a:t>
            </a:r>
            <a:endParaRPr lang="da-DK" sz="3600" dirty="0"/>
          </a:p>
        </p:txBody>
      </p:sp>
      <p:sp>
        <p:nvSpPr>
          <p:cNvPr id="3" name="Pladsholder til indhold 2"/>
          <p:cNvSpPr>
            <a:spLocks noGrp="1"/>
          </p:cNvSpPr>
          <p:nvPr>
            <p:ph idx="1"/>
          </p:nvPr>
        </p:nvSpPr>
        <p:spPr/>
        <p:txBody>
          <a:bodyPr/>
          <a:lstStyle/>
          <a:p>
            <a:pPr marL="0" indent="0">
              <a:buNone/>
            </a:pPr>
            <a:r>
              <a:rPr lang="da-DK" dirty="0"/>
              <a:t>Regulering af universiteternes kandidatproduktion</a:t>
            </a:r>
            <a:endParaRPr lang="da-DK" dirty="0" smtClean="0"/>
          </a:p>
          <a:p>
            <a:r>
              <a:rPr lang="da-DK" dirty="0" smtClean="0"/>
              <a:t>Fra fri adgang i 1960erne og 1970erne</a:t>
            </a:r>
          </a:p>
          <a:p>
            <a:r>
              <a:rPr lang="da-DK" dirty="0" smtClean="0"/>
              <a:t>Til adgangsbegrænsning fra 1977</a:t>
            </a:r>
          </a:p>
          <a:p>
            <a:r>
              <a:rPr lang="da-DK" dirty="0" smtClean="0"/>
              <a:t>Til overvejende fri adgang fra 1990erne</a:t>
            </a:r>
          </a:p>
          <a:p>
            <a:r>
              <a:rPr lang="da-DK" dirty="0" smtClean="0"/>
              <a:t>Til dimensionering på grundlag af beskæftigelsestal fra 2015</a:t>
            </a:r>
          </a:p>
          <a:p>
            <a:pPr marL="0" indent="0">
              <a:buNone/>
            </a:pPr>
            <a:r>
              <a:rPr lang="da-DK" dirty="0" smtClean="0"/>
              <a:t> </a:t>
            </a:r>
            <a:endParaRPr lang="da-DK" dirty="0"/>
          </a:p>
        </p:txBody>
      </p:sp>
    </p:spTree>
    <p:extLst>
      <p:ext uri="{BB962C8B-B14F-4D97-AF65-F5344CB8AC3E}">
        <p14:creationId xmlns:p14="http://schemas.microsoft.com/office/powerpoint/2010/main" val="117327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Orientering </a:t>
            </a:r>
            <a:r>
              <a:rPr lang="da-DK" sz="3600" dirty="0" smtClean="0"/>
              <a:t>mod </a:t>
            </a:r>
            <a:r>
              <a:rPr lang="da-DK" sz="3600" dirty="0" err="1" smtClean="0"/>
              <a:t>vidensefterspørgsel</a:t>
            </a:r>
            <a:endParaRPr lang="da-DK" sz="3600" dirty="0"/>
          </a:p>
        </p:txBody>
      </p:sp>
      <p:sp>
        <p:nvSpPr>
          <p:cNvPr id="3" name="Pladsholder til indhold 2"/>
          <p:cNvSpPr>
            <a:spLocks noGrp="1"/>
          </p:cNvSpPr>
          <p:nvPr>
            <p:ph idx="1"/>
          </p:nvPr>
        </p:nvSpPr>
        <p:spPr/>
        <p:txBody>
          <a:bodyPr>
            <a:normAutofit lnSpcReduction="10000"/>
          </a:bodyPr>
          <a:lstStyle/>
          <a:p>
            <a:pPr>
              <a:spcBef>
                <a:spcPts val="0"/>
              </a:spcBef>
              <a:spcAft>
                <a:spcPts val="600"/>
              </a:spcAft>
            </a:pPr>
            <a:r>
              <a:rPr lang="da-DK" dirty="0" smtClean="0"/>
              <a:t>Eksterne forskningsmidler </a:t>
            </a:r>
            <a:r>
              <a:rPr lang="da-DK" dirty="0" smtClean="0"/>
              <a:t>indtjenes </a:t>
            </a:r>
            <a:r>
              <a:rPr lang="da-DK" dirty="0" smtClean="0"/>
              <a:t>gennem mange </a:t>
            </a:r>
            <a:r>
              <a:rPr lang="da-DK" dirty="0"/>
              <a:t>former for anvendt forskning, udviklings- og evalueringsprojekter samt efter- og </a:t>
            </a:r>
            <a:r>
              <a:rPr lang="da-DK" dirty="0" smtClean="0"/>
              <a:t>videreuddannelse</a:t>
            </a:r>
          </a:p>
          <a:p>
            <a:pPr>
              <a:spcBef>
                <a:spcPts val="0"/>
              </a:spcBef>
              <a:spcAft>
                <a:spcPts val="600"/>
              </a:spcAft>
            </a:pPr>
            <a:r>
              <a:rPr lang="da-DK" dirty="0" smtClean="0"/>
              <a:t>Eksterne forskningsmidlers andel af samlede forskningsmidler: </a:t>
            </a:r>
          </a:p>
          <a:p>
            <a:pPr marL="457200" lvl="1" indent="0">
              <a:spcBef>
                <a:spcPts val="0"/>
              </a:spcBef>
              <a:spcAft>
                <a:spcPts val="600"/>
              </a:spcAft>
              <a:buNone/>
            </a:pPr>
            <a:r>
              <a:rPr lang="da-DK" sz="2200" dirty="0" smtClean="0"/>
              <a:t>Aalborg Universitet: 39,4 </a:t>
            </a:r>
            <a:r>
              <a:rPr lang="da-DK" sz="2200" dirty="0"/>
              <a:t>pct. </a:t>
            </a:r>
            <a:r>
              <a:rPr lang="da-DK" sz="2200" dirty="0" smtClean="0"/>
              <a:t>i 2007, 43,1 </a:t>
            </a:r>
            <a:r>
              <a:rPr lang="da-DK" sz="2200" dirty="0"/>
              <a:t>pct. </a:t>
            </a:r>
            <a:r>
              <a:rPr lang="da-DK" sz="2200" dirty="0" smtClean="0"/>
              <a:t>i 2017</a:t>
            </a:r>
          </a:p>
          <a:p>
            <a:pPr marL="457200" lvl="1" indent="0">
              <a:spcBef>
                <a:spcPts val="0"/>
              </a:spcBef>
              <a:spcAft>
                <a:spcPts val="600"/>
              </a:spcAft>
              <a:buNone/>
            </a:pPr>
            <a:r>
              <a:rPr lang="da-DK" sz="2200" dirty="0" smtClean="0"/>
              <a:t>Københavns Universitet: 44,9 </a:t>
            </a:r>
            <a:r>
              <a:rPr lang="da-DK" sz="2200" dirty="0"/>
              <a:t>pct. i 2017 til 49,9 pct. i </a:t>
            </a:r>
            <a:r>
              <a:rPr lang="da-DK" sz="2200" dirty="0" smtClean="0"/>
              <a:t>2017</a:t>
            </a:r>
          </a:p>
          <a:p>
            <a:pPr>
              <a:spcBef>
                <a:spcPts val="0"/>
              </a:spcBef>
              <a:spcAft>
                <a:spcPts val="600"/>
              </a:spcAft>
            </a:pPr>
            <a:r>
              <a:rPr lang="da-DK" dirty="0"/>
              <a:t>Eksterne </a:t>
            </a:r>
            <a:r>
              <a:rPr lang="da-DK" dirty="0" smtClean="0"/>
              <a:t>projektbevillinger kan give </a:t>
            </a:r>
            <a:r>
              <a:rPr lang="da-DK" dirty="0"/>
              <a:t>muligheder for fokuserede og dybtgående </a:t>
            </a:r>
            <a:r>
              <a:rPr lang="da-DK" dirty="0" smtClean="0"/>
              <a:t>indsatser i konstruktivt samarbejde med aktører i samfundet. </a:t>
            </a:r>
          </a:p>
          <a:p>
            <a:pPr>
              <a:spcBef>
                <a:spcPts val="0"/>
              </a:spcBef>
              <a:spcAft>
                <a:spcPts val="600"/>
              </a:spcAft>
            </a:pPr>
            <a:r>
              <a:rPr lang="da-DK" dirty="0" smtClean="0"/>
              <a:t>Eksterne projektbevillinger kan </a:t>
            </a:r>
            <a:r>
              <a:rPr lang="da-DK" dirty="0"/>
              <a:t>være underkastet stærke </a:t>
            </a:r>
            <a:r>
              <a:rPr lang="da-DK" dirty="0" smtClean="0"/>
              <a:t>bindinger i forskningsspørgsmål, metoder og resultater</a:t>
            </a:r>
            <a:endParaRPr lang="da-DK" sz="2400" dirty="0"/>
          </a:p>
        </p:txBody>
      </p:sp>
    </p:spTree>
    <p:extLst>
      <p:ext uri="{BB962C8B-B14F-4D97-AF65-F5344CB8AC3E}">
        <p14:creationId xmlns:p14="http://schemas.microsoft.com/office/powerpoint/2010/main" val="97442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Vækst gennem eksternt hjemtag?</a:t>
            </a:r>
            <a:endParaRPr lang="da-DK" dirty="0"/>
          </a:p>
        </p:txBody>
      </p:sp>
      <p:sp>
        <p:nvSpPr>
          <p:cNvPr id="3" name="Pladsholder til indhold 2"/>
          <p:cNvSpPr>
            <a:spLocks noGrp="1"/>
          </p:cNvSpPr>
          <p:nvPr>
            <p:ph idx="1"/>
          </p:nvPr>
        </p:nvSpPr>
        <p:spPr/>
        <p:txBody>
          <a:bodyPr>
            <a:normAutofit fontScale="92500" lnSpcReduction="10000"/>
          </a:bodyPr>
          <a:lstStyle/>
          <a:p>
            <a:pPr marL="0" indent="0">
              <a:buNone/>
            </a:pPr>
            <a:r>
              <a:rPr lang="da-DK" dirty="0" smtClean="0"/>
              <a:t>Aalborg Universitets rektor ved møde i universitets bestyrelse, december 2018: </a:t>
            </a:r>
          </a:p>
          <a:p>
            <a:pPr marL="0" indent="0">
              <a:buNone/>
            </a:pPr>
            <a:r>
              <a:rPr lang="da-DK" i="1" dirty="0" smtClean="0"/>
              <a:t>Rektor </a:t>
            </a:r>
            <a:r>
              <a:rPr lang="da-DK" i="1" dirty="0"/>
              <a:t>orienterede om, at regeringen dels har ændret målsætningen om, hvor mange unge der skal have en universitetsuddannelse, og dels har dimensioneret. Det er således ikke muligt at øge uddannelsesindtægterne, som derimod er faldende. På samme tid kan det konstateres, at forskning ikke for nærværende har høj politisk prioritet, hvorfor øget eksternt hjemtag er eneste mulighed for </a:t>
            </a:r>
            <a:r>
              <a:rPr lang="da-DK" i="1" dirty="0" smtClean="0"/>
              <a:t>vækst</a:t>
            </a:r>
            <a:r>
              <a:rPr lang="da-DK" i="1" dirty="0"/>
              <a:t>.</a:t>
            </a:r>
            <a:r>
              <a:rPr lang="da-DK" i="1" dirty="0" smtClean="0"/>
              <a:t> </a:t>
            </a:r>
          </a:p>
          <a:p>
            <a:pPr marL="0" indent="0">
              <a:buNone/>
            </a:pPr>
            <a:r>
              <a:rPr lang="da-DK" dirty="0" smtClean="0"/>
              <a:t>Men:</a:t>
            </a:r>
          </a:p>
          <a:p>
            <a:r>
              <a:rPr lang="da-DK" dirty="0"/>
              <a:t>Hjemtag af eksterne forskningsmidler kræver store </a:t>
            </a:r>
            <a:r>
              <a:rPr lang="da-DK" dirty="0" smtClean="0"/>
              <a:t>indsatser (7-10 ansøgninger pr. bevilling)</a:t>
            </a:r>
          </a:p>
          <a:p>
            <a:r>
              <a:rPr lang="da-DK" dirty="0" smtClean="0"/>
              <a:t>Kan hjemtag forøges gennem ekstra indsats?</a:t>
            </a:r>
          </a:p>
          <a:p>
            <a:r>
              <a:rPr lang="da-DK" dirty="0" smtClean="0"/>
              <a:t>Skal forskningstiden kun bruges til at skaffe eksterne midler?</a:t>
            </a:r>
          </a:p>
          <a:p>
            <a:pPr marL="0" indent="0">
              <a:buNone/>
            </a:pPr>
            <a:endParaRPr lang="da-DK" dirty="0"/>
          </a:p>
          <a:p>
            <a:pPr marL="0" indent="0">
              <a:buNone/>
            </a:pPr>
            <a:endParaRPr lang="da-DK" dirty="0"/>
          </a:p>
        </p:txBody>
      </p:sp>
    </p:spTree>
    <p:extLst>
      <p:ext uri="{BB962C8B-B14F-4D97-AF65-F5344CB8AC3E}">
        <p14:creationId xmlns:p14="http://schemas.microsoft.com/office/powerpoint/2010/main" val="422135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smtClean="0"/>
              <a:t>Rammer for universiteternes virksomhed</a:t>
            </a:r>
            <a:endParaRPr lang="da-DK" sz="3600" dirty="0"/>
          </a:p>
        </p:txBody>
      </p:sp>
      <p:sp>
        <p:nvSpPr>
          <p:cNvPr id="3" name="Pladsholder til indhold 2"/>
          <p:cNvSpPr>
            <a:spLocks noGrp="1"/>
          </p:cNvSpPr>
          <p:nvPr>
            <p:ph idx="1"/>
          </p:nvPr>
        </p:nvSpPr>
        <p:spPr/>
        <p:txBody>
          <a:bodyPr/>
          <a:lstStyle/>
          <a:p>
            <a:r>
              <a:rPr lang="da-DK" dirty="0" smtClean="0"/>
              <a:t>New public management og markedsmekanismer i den offentlige sektor</a:t>
            </a:r>
          </a:p>
          <a:p>
            <a:r>
              <a:rPr lang="da-DK" dirty="0" smtClean="0"/>
              <a:t>2004-universitetsloven: Iscenesættelse af konkurrence mellem institutioner</a:t>
            </a:r>
          </a:p>
          <a:p>
            <a:r>
              <a:rPr lang="da-DK" dirty="0" smtClean="0"/>
              <a:t>Effektivisering af uddannelsesproduktionen</a:t>
            </a:r>
          </a:p>
          <a:p>
            <a:endParaRPr lang="da-DK" dirty="0"/>
          </a:p>
        </p:txBody>
      </p:sp>
    </p:spTree>
    <p:extLst>
      <p:ext uri="{BB962C8B-B14F-4D97-AF65-F5344CB8AC3E}">
        <p14:creationId xmlns:p14="http://schemas.microsoft.com/office/powerpoint/2010/main" val="1519070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ætype">
  <a:themeElements>
    <a:clrScheme name="Træ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ræ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æ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Trætype</Template>
  <TotalTime>121</TotalTime>
  <Words>619</Words>
  <Application>Microsoft Office PowerPoint</Application>
  <PresentationFormat>Skærmshow (4:3)</PresentationFormat>
  <Paragraphs>76</Paragraphs>
  <Slides>13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Rockwell</vt:lpstr>
      <vt:lpstr>Rockwell Condensed</vt:lpstr>
      <vt:lpstr>Wingdings</vt:lpstr>
      <vt:lpstr>Trætype</vt:lpstr>
      <vt:lpstr>Hvad sker der med universiteterne? Afskedsforelæsning 1. marts 2019 </vt:lpstr>
      <vt:lpstr>Indhold</vt:lpstr>
      <vt:lpstr>Det Humboldtske universitet</vt:lpstr>
      <vt:lpstr>Humboldts model og nutidens universiteter</vt:lpstr>
      <vt:lpstr>Habermas om universitetets bidrag</vt:lpstr>
      <vt:lpstr>Uddannelse og arbejdsmarked</vt:lpstr>
      <vt:lpstr>Orientering mod vidensefterspørgsel</vt:lpstr>
      <vt:lpstr>Vækst gennem eksternt hjemtag?</vt:lpstr>
      <vt:lpstr>Rammer for universiteternes virksomhed</vt:lpstr>
      <vt:lpstr>Universiteters handlekompetence</vt:lpstr>
      <vt:lpstr>Interne strukturer og processer</vt:lpstr>
      <vt:lpstr>Aktuelle eksempler</vt:lpstr>
      <vt:lpstr>Besindelse med lidt Humboldt</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Hvad sker der med universiteterne? Afskedsforelæsning 1. marts 2019</dc:title>
  <dc:creator>Palle Rasmussen</dc:creator>
  <cp:lastModifiedBy>Palle Rasmussen</cp:lastModifiedBy>
  <cp:revision>20</cp:revision>
  <dcterms:created xsi:type="dcterms:W3CDTF">2019-02-28T12:51:39Z</dcterms:created>
  <dcterms:modified xsi:type="dcterms:W3CDTF">2019-02-28T15:52:52Z</dcterms:modified>
</cp:coreProperties>
</file>